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701675">
              <a:lnSpc>
                <a:spcPct val="100000"/>
              </a:lnSpc>
              <a:spcBef>
                <a:spcPts val="0"/>
              </a:spcBef>
              <a:buSzTx/>
              <a:buNone/>
              <a:defRPr b="1" sz="3060"/>
            </a:lvl1pPr>
          </a:lstStyle>
          <a:p>
            <a:pPr/>
            <a:r>
              <a:t>作者和日期</a:t>
            </a:r>
          </a:p>
        </p:txBody>
      </p:sp>
      <p:sp>
        <p:nvSpPr>
          <p:cNvPr id="12" name="演示文稿标题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演示文稿标题</a:t>
            </a:r>
          </a:p>
        </p:txBody>
      </p:sp>
      <p:sp>
        <p:nvSpPr>
          <p:cNvPr id="13" name="正文级别 1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演示文稿副标题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幻灯片编号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说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正文级别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说明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显著事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事实信息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726440">
              <a:lnSpc>
                <a:spcPct val="100000"/>
              </a:lnSpc>
              <a:spcBef>
                <a:spcPts val="0"/>
              </a:spcBef>
              <a:buSzTx/>
              <a:buNone/>
              <a:defRPr b="1" sz="4840"/>
            </a:lvl1pPr>
          </a:lstStyle>
          <a:p>
            <a:pPr/>
            <a:r>
              <a:t>事实信息</a:t>
            </a:r>
          </a:p>
        </p:txBody>
      </p:sp>
      <p:sp>
        <p:nvSpPr>
          <p:cNvPr id="107" name="正文级别 1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属性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01675">
              <a:lnSpc>
                <a:spcPct val="100000"/>
              </a:lnSpc>
              <a:spcBef>
                <a:spcPts val="0"/>
              </a:spcBef>
              <a:buSzTx/>
              <a:buNone/>
              <a:defRPr b="1" sz="3060"/>
            </a:lvl1pPr>
          </a:lstStyle>
          <a:p>
            <a:pPr/>
            <a:r>
              <a:t>属性</a:t>
            </a:r>
          </a:p>
        </p:txBody>
      </p:sp>
      <p:sp>
        <p:nvSpPr>
          <p:cNvPr id="116" name="正文级别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“著名引文”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图像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图像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演示文稿标题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演示文稿标题</a:t>
            </a:r>
          </a:p>
        </p:txBody>
      </p:sp>
      <p:sp>
        <p:nvSpPr>
          <p:cNvPr id="23" name="作者和日期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01675">
              <a:lnSpc>
                <a:spcPct val="100000"/>
              </a:lnSpc>
              <a:spcBef>
                <a:spcPts val="0"/>
              </a:spcBef>
              <a:buSzTx/>
              <a:buNone/>
              <a:defRPr b="1" sz="3060"/>
            </a:lvl1pPr>
          </a:lstStyle>
          <a:p>
            <a:pPr/>
            <a:r>
              <a:t>作者和日期</a:t>
            </a:r>
          </a:p>
        </p:txBody>
      </p:sp>
      <p:sp>
        <p:nvSpPr>
          <p:cNvPr id="24" name="正文级别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演示文稿副标题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照片（备选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幻灯片标题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幻灯片标题</a:t>
            </a:r>
          </a:p>
        </p:txBody>
      </p:sp>
      <p:sp>
        <p:nvSpPr>
          <p:cNvPr id="33" name="正文级别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幻灯片副标题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幻灯片编号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幻灯片标题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幻灯片标题</a:t>
            </a:r>
          </a:p>
        </p:txBody>
      </p:sp>
      <p:sp>
        <p:nvSpPr>
          <p:cNvPr id="43" name="幻灯片副标题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26440">
              <a:lnSpc>
                <a:spcPct val="100000"/>
              </a:lnSpc>
              <a:spcBef>
                <a:spcPts val="0"/>
              </a:spcBef>
              <a:buSzTx/>
              <a:buNone/>
              <a:defRPr b="1" sz="4840"/>
            </a:lvl1pPr>
          </a:lstStyle>
          <a:p>
            <a:pPr/>
            <a:r>
              <a:t>幻灯片副标题</a:t>
            </a:r>
          </a:p>
        </p:txBody>
      </p:sp>
      <p:sp>
        <p:nvSpPr>
          <p:cNvPr id="44" name="正文级别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文级别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幻灯片标题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幻灯片标题</a:t>
            </a:r>
          </a:p>
        </p:txBody>
      </p:sp>
      <p:sp>
        <p:nvSpPr>
          <p:cNvPr id="61" name="幻灯片副标题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26440">
              <a:lnSpc>
                <a:spcPct val="100000"/>
              </a:lnSpc>
              <a:spcBef>
                <a:spcPts val="0"/>
              </a:spcBef>
              <a:buSzTx/>
              <a:buNone/>
              <a:defRPr b="1" sz="4840"/>
            </a:lvl1pPr>
          </a:lstStyle>
          <a:p>
            <a:pPr/>
            <a:r>
              <a:t>幻灯片副标题</a:t>
            </a:r>
          </a:p>
        </p:txBody>
      </p:sp>
      <p:sp>
        <p:nvSpPr>
          <p:cNvPr id="62" name="正文级别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章节标题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章节标题</a:t>
            </a:r>
          </a:p>
        </p:txBody>
      </p:sp>
      <p:sp>
        <p:nvSpPr>
          <p:cNvPr id="72" name="幻灯片编号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幻灯片标题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幻灯片标题</a:t>
            </a:r>
          </a:p>
        </p:txBody>
      </p:sp>
      <p:sp>
        <p:nvSpPr>
          <p:cNvPr id="80" name="幻灯片副标题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26440">
              <a:lnSpc>
                <a:spcPct val="100000"/>
              </a:lnSpc>
              <a:spcBef>
                <a:spcPts val="0"/>
              </a:spcBef>
              <a:buSzTx/>
              <a:buNone/>
              <a:defRPr b="1" sz="4840"/>
            </a:lvl1pPr>
          </a:lstStyle>
          <a:p>
            <a:pPr/>
            <a:r>
              <a:t>幻灯片副标题</a:t>
            </a:r>
          </a:p>
        </p:txBody>
      </p:sp>
      <p:sp>
        <p:nvSpPr>
          <p:cNvPr id="8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议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议程标题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议程标题</a:t>
            </a:r>
          </a:p>
        </p:txBody>
      </p:sp>
      <p:sp>
        <p:nvSpPr>
          <p:cNvPr id="89" name="议程副标题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26440">
              <a:lnSpc>
                <a:spcPct val="100000"/>
              </a:lnSpc>
              <a:spcBef>
                <a:spcPts val="0"/>
              </a:spcBef>
              <a:buSzTx/>
              <a:buNone/>
              <a:defRPr b="1" sz="4840"/>
            </a:lvl1pPr>
          </a:lstStyle>
          <a:p>
            <a:pPr/>
            <a:r>
              <a:t>议程副标题</a:t>
            </a:r>
          </a:p>
        </p:txBody>
      </p:sp>
      <p:sp>
        <p:nvSpPr>
          <p:cNvPr id="90" name="正文级别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议程主题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幻灯片标题</a:t>
            </a:r>
          </a:p>
        </p:txBody>
      </p:sp>
      <p:sp>
        <p:nvSpPr>
          <p:cNvPr id="3" name="正文级别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幻灯片编号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Relationship Id="rId3" Type="http://schemas.openxmlformats.org/officeDocument/2006/relationships/image" Target="../media/image3.tif"/><Relationship Id="rId4" Type="http://schemas.openxmlformats.org/officeDocument/2006/relationships/image" Target="../media/image2.tif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tif"/><Relationship Id="rId3" Type="http://schemas.openxmlformats.org/officeDocument/2006/relationships/image" Target="../media/image6.tif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tif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沈昊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沈昊</a:t>
            </a:r>
          </a:p>
        </p:txBody>
      </p:sp>
      <p:sp>
        <p:nvSpPr>
          <p:cNvPr id="152" name="开发更健壮的前端程序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开发更健壮的前端程序</a:t>
            </a:r>
          </a:p>
        </p:txBody>
      </p:sp>
      <p:sp>
        <p:nvSpPr>
          <p:cNvPr id="153" name="基础建设 | 代码提示 | TypeScript | 技术栈推荐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基础建设 | 代码提示 | TypeScript | 技术栈推荐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技术方案调研"/>
          <p:cNvSpPr txBox="1"/>
          <p:nvPr>
            <p:ph type="title"/>
          </p:nvPr>
        </p:nvSpPr>
        <p:spPr>
          <a:xfrm>
            <a:off x="9253029" y="5341620"/>
            <a:ext cx="5877942" cy="1433163"/>
          </a:xfrm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技术方案调研</a:t>
            </a:r>
          </a:p>
        </p:txBody>
      </p:sp>
      <p:sp>
        <p:nvSpPr>
          <p:cNvPr id="189" name="该宠幸哪个技术栈呢？"/>
          <p:cNvSpPr txBox="1"/>
          <p:nvPr>
            <p:ph type="body" idx="21"/>
          </p:nvPr>
        </p:nvSpPr>
        <p:spPr>
          <a:xfrm>
            <a:off x="9204452" y="6927691"/>
            <a:ext cx="6469127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该宠幸哪个技术栈呢？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2021年再不用TS就说不过去了"/>
          <p:cNvSpPr txBox="1"/>
          <p:nvPr>
            <p:ph type="title"/>
          </p:nvPr>
        </p:nvSpPr>
        <p:spPr>
          <a:xfrm>
            <a:off x="5943473" y="5471667"/>
            <a:ext cx="12497054" cy="1433164"/>
          </a:xfrm>
          <a:prstGeom prst="rect">
            <a:avLst/>
          </a:prstGeom>
        </p:spPr>
        <p:txBody>
          <a:bodyPr/>
          <a:lstStyle>
            <a:lvl1pPr defTabSz="2121354">
              <a:defRPr spc="-147" sz="7394"/>
            </a:lvl1pPr>
          </a:lstStyle>
          <a:p>
            <a:pPr/>
            <a:r>
              <a:t>2021年再不用TS就说不过去了</a:t>
            </a:r>
          </a:p>
        </p:txBody>
      </p:sp>
      <p:sp>
        <p:nvSpPr>
          <p:cNvPr id="192" name="我就是又菜又爱用TS"/>
          <p:cNvSpPr txBox="1"/>
          <p:nvPr>
            <p:ph type="body" idx="21"/>
          </p:nvPr>
        </p:nvSpPr>
        <p:spPr>
          <a:xfrm>
            <a:off x="9238551" y="6992715"/>
            <a:ext cx="5906898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我就是又菜又爱用TS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TS</a:t>
            </a:r>
          </a:p>
        </p:txBody>
      </p:sp>
      <p:sp>
        <p:nvSpPr>
          <p:cNvPr id="195" name="这次一定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这次一定</a:t>
            </a:r>
          </a:p>
        </p:txBody>
      </p:sp>
      <p:sp>
        <p:nvSpPr>
          <p:cNvPr id="196" name="TS有着世界上最强的类型系统，在普通前端应用中，只需要给model层严格规定数据来源的类型，就可以避免绝大多数由弱类型导致的错误（null, undefined等等）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TS有着世界上最强的类型系统，在普通前端应用中，只需要给model层严格规定数据来源的类型，就可以避免绝大多数由弱类型导致的错误（null, undefined等等）</a:t>
            </a:r>
          </a:p>
          <a:p>
            <a:pPr/>
            <a:r>
              <a:t>越来越多的框架，工具，库都支持了ts，如果你使用js来引入它们，可能就没有流畅安全的开发体验。</a:t>
            </a:r>
          </a:p>
          <a:p>
            <a:pPr/>
            <a:r>
              <a:t>编译工具发达，除了官方的tsc, 从最开始的babel有插件支持，到现在的百花齐放，esbuild, ts-node…</a:t>
            </a:r>
          </a:p>
          <a:p>
            <a:pPr/>
            <a:r>
              <a:t>使用TS构建我们的前端应用，都是百利而无一害的，无论规模大小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现代的前端构建工具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现代的前端构建工具</a:t>
            </a:r>
          </a:p>
        </p:txBody>
      </p:sp>
      <p:sp>
        <p:nvSpPr>
          <p:cNvPr id="199" name="webpack淘汰了吗？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webpack淘汰了吗？</a:t>
            </a:r>
          </a:p>
        </p:txBody>
      </p:sp>
      <p:pic>
        <p:nvPicPr>
          <p:cNvPr id="200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22811" y="5563206"/>
            <a:ext cx="1793864" cy="176761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图像" descr="图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11120" y="5756993"/>
            <a:ext cx="4814080" cy="138003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图像" descr="图像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072164" y="5486193"/>
            <a:ext cx="3416246" cy="19216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图像" descr="图像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014287" y="5486193"/>
            <a:ext cx="3660264" cy="1921639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为什么Vite和Snowpack这么火，原因是什么？"/>
          <p:cNvSpPr txBox="1"/>
          <p:nvPr/>
        </p:nvSpPr>
        <p:spPr>
          <a:xfrm>
            <a:off x="6567633" y="9475978"/>
            <a:ext cx="11248734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300"/>
            </a:lvl1pPr>
          </a:lstStyle>
          <a:p>
            <a:pPr/>
            <a:r>
              <a:t>为什么Vite和Snowpack这么火，原因是什么？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快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快</a:t>
            </a:r>
          </a:p>
        </p:txBody>
      </p:sp>
      <p:sp>
        <p:nvSpPr>
          <p:cNvPr id="207" name="可惜不能摸鱼了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可惜不能摸鱼了</a:t>
            </a:r>
          </a:p>
        </p:txBody>
      </p:sp>
      <p:pic>
        <p:nvPicPr>
          <p:cNvPr id="208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45051" y="5373222"/>
            <a:ext cx="1793864" cy="176761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图像" descr="图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24996" y="5296208"/>
            <a:ext cx="3416246" cy="19216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图像" descr="图像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73200" y="8494713"/>
            <a:ext cx="4814080" cy="138003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YS2SdJ5wgzaLz4HLW3MWhS.png" descr="YS2SdJ5wgzaLz4HLW3MWhS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8608" y="10566400"/>
            <a:ext cx="22157194" cy="215938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AhVynLHyK8bc84UWEdFMJc.png" descr="AhVynLHyK8bc84UWEdFMJc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968735" y="5307631"/>
            <a:ext cx="12395201" cy="2336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ES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ESM</a:t>
            </a:r>
          </a:p>
        </p:txBody>
      </p:sp>
      <p:sp>
        <p:nvSpPr>
          <p:cNvPr id="215" name="来了，老弟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来了，老弟</a:t>
            </a:r>
          </a:p>
        </p:txBody>
      </p:sp>
      <p:sp>
        <p:nvSpPr>
          <p:cNvPr id="216" name="ESM是官方的标准模块，社区中常常有人提到pure esm的概念，指的就是工程中出现的代码/包，都应该使用esm的模块规范去编写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ESM是官方的标准模块，社区中常常有人提到pure esm的概念，指的就是工程中出现的代码/包，都应该使用esm的模块规范去编写。</a:t>
            </a:r>
          </a:p>
          <a:p>
            <a:pPr/>
            <a:r>
              <a:t>很多nodejs的工程也都纷纷开始摒弃commonjs规范</a:t>
            </a:r>
          </a:p>
          <a:p>
            <a:pPr/>
            <a:r>
              <a:t>现代浏览器对esm是原生支持，浏览器没有必要去加载被编译过后的代码（webpack）, vite和snowpack的特性也就是利用了现代浏览器的esm支持，才使得冷启动速度极快，hmr速度极快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ESM浏览器支持情况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ESM浏览器支持情况</a:t>
            </a:r>
          </a:p>
        </p:txBody>
      </p:sp>
      <p:sp>
        <p:nvSpPr>
          <p:cNvPr id="219" name="别想着ie能支持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别想着ie能支持</a:t>
            </a:r>
          </a:p>
        </p:txBody>
      </p:sp>
      <p:sp>
        <p:nvSpPr>
          <p:cNvPr id="220" name="幻灯片项目符号文本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3840" indent="-243840" defTabSz="975335">
              <a:spcBef>
                <a:spcPts val="1800"/>
              </a:spcBef>
              <a:defRPr sz="1920"/>
            </a:pPr>
          </a:p>
        </p:txBody>
      </p:sp>
      <p:pic>
        <p:nvPicPr>
          <p:cNvPr id="221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6500" y="4248504"/>
            <a:ext cx="14874406" cy="81532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vite和esm的结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vite和esm的结合</a:t>
            </a:r>
          </a:p>
        </p:txBody>
      </p:sp>
      <p:sp>
        <p:nvSpPr>
          <p:cNvPr id="224" name="它的工作流程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它的工作流程</a:t>
            </a:r>
          </a:p>
        </p:txBody>
      </p:sp>
      <p:sp>
        <p:nvSpPr>
          <p:cNvPr id="225" name="localhost…"/>
          <p:cNvSpPr txBox="1"/>
          <p:nvPr/>
        </p:nvSpPr>
        <p:spPr>
          <a:xfrm>
            <a:off x="1298975" y="3816604"/>
            <a:ext cx="7007470" cy="718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6800"/>
              </a:lnSpc>
              <a:defRPr sz="42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localhost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main</a:t>
            </a:r>
            <a:r>
              <a:rPr>
                <a:solidFill>
                  <a:srgbClr val="BBBBBB"/>
                </a:solidFill>
              </a:rPr>
              <a:t>.</a:t>
            </a:r>
            <a:r>
              <a:t>ts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vue</a:t>
            </a:r>
            <a:r>
              <a:rPr>
                <a:solidFill>
                  <a:srgbClr val="BBBBBB"/>
                </a:solidFill>
              </a:rPr>
              <a:t>.</a:t>
            </a:r>
            <a:r>
              <a:t>js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FE4450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App</a:t>
            </a:r>
            <a:r>
              <a:rPr>
                <a:solidFill>
                  <a:srgbClr val="BBBBBB"/>
                </a:solidFill>
              </a:rPr>
              <a:t>.</a:t>
            </a:r>
            <a:r>
              <a:rPr>
                <a:solidFill>
                  <a:srgbClr val="FF7EDB"/>
                </a:solidFill>
              </a:rPr>
              <a:t>vue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index</a:t>
            </a:r>
            <a:r>
              <a:rPr>
                <a:solidFill>
                  <a:srgbClr val="BBBBBB"/>
                </a:solidFill>
              </a:rPr>
              <a:t>.</a:t>
            </a:r>
            <a:r>
              <a:t>css</a:t>
            </a:r>
            <a:r>
              <a:rPr>
                <a:solidFill>
                  <a:srgbClr val="FEDE5D"/>
                </a:solidFill>
              </a:rPr>
              <a:t>?</a:t>
            </a:r>
            <a:r>
              <a:t>import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HelloWorld</a:t>
            </a:r>
            <a:r>
              <a:rPr>
                <a:solidFill>
                  <a:srgbClr val="BBBBBB"/>
                </a:solidFill>
              </a:rPr>
              <a:t>.</a:t>
            </a:r>
            <a:r>
              <a:t>vue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FE4450"/>
                </a:solidFill>
              </a:rPr>
              <a:t>App</a:t>
            </a:r>
            <a:r>
              <a:rPr>
                <a:solidFill>
                  <a:srgbClr val="BBBBBB"/>
                </a:solidFill>
              </a:rPr>
              <a:t>.</a:t>
            </a:r>
            <a:r>
              <a:t>vue</a:t>
            </a:r>
            <a:r>
              <a:rPr>
                <a:solidFill>
                  <a:srgbClr val="FEDE5D"/>
                </a:solidFill>
              </a:rPr>
              <a:t>?</a:t>
            </a:r>
            <a:r>
              <a:t>type</a:t>
            </a:r>
            <a:r>
              <a:rPr>
                <a:solidFill>
                  <a:srgbClr val="FFFFFF"/>
                </a:solidFill>
              </a:rPr>
              <a:t>=</a:t>
            </a:r>
            <a:r>
              <a:t>template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BBBBB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</a:p>
        </p:txBody>
      </p:sp>
      <p:sp>
        <p:nvSpPr>
          <p:cNvPr id="226" name="浏览器的network会依次请求以上几个核心文件，下面我们就快速的过一下vite的原理 毕竟不是分享重点"/>
          <p:cNvSpPr txBox="1"/>
          <p:nvPr/>
        </p:nvSpPr>
        <p:spPr>
          <a:xfrm>
            <a:off x="3166693" y="10776559"/>
            <a:ext cx="18050613" cy="1461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800"/>
            </a:pPr>
            <a:r>
              <a:t>浏览器的network会依次请求以上几个核心文件，下面我们就快速的过一下vite的原理</a:t>
            </a:r>
            <a:br/>
            <a:r>
              <a:t>毕竟不是分享重点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cript modu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Script module</a:t>
            </a:r>
          </a:p>
        </p:txBody>
      </p:sp>
      <p:sp>
        <p:nvSpPr>
          <p:cNvPr id="229" name="Esm的灵魂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Esm的灵魂</a:t>
            </a:r>
          </a:p>
        </p:txBody>
      </p:sp>
      <p:sp>
        <p:nvSpPr>
          <p:cNvPr id="230" name="&lt;body&gt;…"/>
          <p:cNvSpPr txBox="1"/>
          <p:nvPr/>
        </p:nvSpPr>
        <p:spPr>
          <a:xfrm>
            <a:off x="1247081" y="4502911"/>
            <a:ext cx="14041316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5700"/>
              </a:lnSpc>
              <a:defRPr sz="3300">
                <a:solidFill>
                  <a:srgbClr val="72F1B8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36F9F6"/>
                </a:solidFill>
              </a:rPr>
              <a:t>&lt;</a:t>
            </a:r>
            <a:r>
              <a:t>body</a:t>
            </a:r>
            <a:r>
              <a:rPr>
                <a:solidFill>
                  <a:srgbClr val="36F9F6"/>
                </a:solidFill>
              </a:rPr>
              <a:t>&gt;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700"/>
              </a:lnSpc>
              <a:defRPr sz="3300">
                <a:solidFill>
                  <a:srgbClr val="FF8B39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FFFFFF"/>
                </a:solidFill>
              </a:rPr>
              <a:t>    </a:t>
            </a:r>
            <a:r>
              <a:rPr>
                <a:solidFill>
                  <a:srgbClr val="36F9F6"/>
                </a:solidFill>
              </a:rPr>
              <a:t>&lt;</a:t>
            </a:r>
            <a:r>
              <a:rPr>
                <a:solidFill>
                  <a:srgbClr val="72F1B8"/>
                </a:solidFill>
              </a:rPr>
              <a:t>div</a:t>
            </a:r>
            <a:r>
              <a:rPr>
                <a:solidFill>
                  <a:srgbClr val="FFFFFF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id</a:t>
            </a:r>
            <a:r>
              <a:rPr>
                <a:solidFill>
                  <a:srgbClr val="B6B1B1"/>
                </a:solidFill>
              </a:rPr>
              <a:t>=</a:t>
            </a:r>
            <a:r>
              <a:t>"app"</a:t>
            </a:r>
            <a:r>
              <a:rPr>
                <a:solidFill>
                  <a:srgbClr val="36F9F6"/>
                </a:solidFill>
              </a:rPr>
              <a:t>&gt;&lt;/</a:t>
            </a:r>
            <a:r>
              <a:rPr>
                <a:solidFill>
                  <a:srgbClr val="72F1B8"/>
                </a:solidFill>
              </a:rPr>
              <a:t>div</a:t>
            </a:r>
            <a:r>
              <a:rPr>
                <a:solidFill>
                  <a:srgbClr val="36F9F6"/>
                </a:solidFill>
              </a:rPr>
              <a:t>&gt;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700"/>
              </a:lnSpc>
              <a:defRPr sz="3300">
                <a:solidFill>
                  <a:srgbClr val="FF8B39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FFFFFF"/>
                </a:solidFill>
              </a:rPr>
              <a:t>    </a:t>
            </a:r>
            <a:r>
              <a:rPr>
                <a:solidFill>
                  <a:srgbClr val="36F9F6"/>
                </a:solidFill>
              </a:rPr>
              <a:t>&lt;</a:t>
            </a:r>
            <a:r>
              <a:rPr>
                <a:solidFill>
                  <a:srgbClr val="72F1B8"/>
                </a:solidFill>
              </a:rPr>
              <a:t>script</a:t>
            </a:r>
            <a:r>
              <a:rPr>
                <a:solidFill>
                  <a:srgbClr val="FFFFFF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type</a:t>
            </a:r>
            <a:r>
              <a:rPr>
                <a:solidFill>
                  <a:srgbClr val="B6B1B1"/>
                </a:solidFill>
              </a:rPr>
              <a:t>=</a:t>
            </a:r>
            <a:r>
              <a:t>"module"</a:t>
            </a:r>
            <a:r>
              <a:rPr>
                <a:solidFill>
                  <a:srgbClr val="FFFFFF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src</a:t>
            </a:r>
            <a:r>
              <a:rPr>
                <a:solidFill>
                  <a:srgbClr val="B6B1B1"/>
                </a:solidFill>
              </a:rPr>
              <a:t>=</a:t>
            </a:r>
            <a:r>
              <a:t>"/src/main.ts"</a:t>
            </a:r>
            <a:r>
              <a:rPr>
                <a:solidFill>
                  <a:srgbClr val="36F9F6"/>
                </a:solidFill>
              </a:rPr>
              <a:t>&gt;&lt;/</a:t>
            </a:r>
            <a:r>
              <a:rPr>
                <a:solidFill>
                  <a:srgbClr val="72F1B8"/>
                </a:solidFill>
              </a:rPr>
              <a:t>script</a:t>
            </a:r>
            <a:r>
              <a:rPr>
                <a:solidFill>
                  <a:srgbClr val="36F9F6"/>
                </a:solidFill>
              </a:rPr>
              <a:t>&gt;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700"/>
              </a:lnSpc>
              <a:defRPr sz="3300">
                <a:solidFill>
                  <a:srgbClr val="72F1B8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FFFFFF"/>
                </a:solidFill>
              </a:rPr>
              <a:t>  </a:t>
            </a:r>
            <a:r>
              <a:rPr>
                <a:solidFill>
                  <a:srgbClr val="36F9F6"/>
                </a:solidFill>
              </a:rPr>
              <a:t>&lt;/</a:t>
            </a:r>
            <a:r>
              <a:t>body</a:t>
            </a:r>
            <a:r>
              <a:rPr>
                <a:solidFill>
                  <a:srgbClr val="36F9F6"/>
                </a:solidFill>
              </a:rPr>
              <a:t>&gt;</a:t>
            </a:r>
            <a:endParaRPr>
              <a:solidFill>
                <a:srgbClr val="BBBBBB"/>
              </a:solidFill>
            </a:endParaRPr>
          </a:p>
        </p:txBody>
      </p:sp>
      <p:sp>
        <p:nvSpPr>
          <p:cNvPr id="231" name="浏览器读取到工程中的index.html文件的时候，以前是直接加载一个script标签…"/>
          <p:cNvSpPr txBox="1"/>
          <p:nvPr/>
        </p:nvSpPr>
        <p:spPr>
          <a:xfrm>
            <a:off x="1304861" y="8974682"/>
            <a:ext cx="14426566" cy="1281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300"/>
            </a:pPr>
            <a:r>
              <a:t>浏览器读取到工程中的index.html文件的时候，以前是直接加载一个script标签</a:t>
            </a:r>
          </a:p>
          <a:p>
            <a:pPr>
              <a:defRPr sz="3300"/>
            </a:pPr>
            <a:r>
              <a:t>而现在添加了一个type为module的 attribute</a:t>
            </a:r>
          </a:p>
        </p:txBody>
      </p:sp>
      <p:sp>
        <p:nvSpPr>
          <p:cNvPr id="232" name="下一个流程就是加载核心主ts文件"/>
          <p:cNvSpPr txBox="1"/>
          <p:nvPr/>
        </p:nvSpPr>
        <p:spPr>
          <a:xfrm>
            <a:off x="16847089" y="12231623"/>
            <a:ext cx="7075870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700"/>
            </a:lvl1pPr>
          </a:lstStyle>
          <a:p>
            <a:pPr/>
            <a:r>
              <a:t>下一个流程就是加载核心主ts文件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Main.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Main.ts</a:t>
            </a:r>
          </a:p>
        </p:txBody>
      </p:sp>
      <p:sp>
        <p:nvSpPr>
          <p:cNvPr id="235" name="程序的入口主文件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程序的入口主文件</a:t>
            </a:r>
          </a:p>
        </p:txBody>
      </p:sp>
      <p:pic>
        <p:nvPicPr>
          <p:cNvPr id="236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4089" y="3810761"/>
            <a:ext cx="13703883" cy="4156434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浏览器加载App.vue页面的时候，代码经过了一层编译，编译之后的结果，大概就是以下几个流程"/>
          <p:cNvSpPr txBox="1"/>
          <p:nvPr/>
        </p:nvSpPr>
        <p:spPr>
          <a:xfrm>
            <a:off x="899826" y="8998711"/>
            <a:ext cx="16927260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浏览器加载App.vue页面的时候，代码经过了一层编译，编译之后的结果，大概就是以下几个流程</a:t>
            </a:r>
          </a:p>
        </p:txBody>
      </p:sp>
      <p:sp>
        <p:nvSpPr>
          <p:cNvPr id="238" name="1. 引入路径替换成了相对路径"/>
          <p:cNvSpPr txBox="1"/>
          <p:nvPr/>
        </p:nvSpPr>
        <p:spPr>
          <a:xfrm>
            <a:off x="927760" y="9836911"/>
            <a:ext cx="477692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1. 引入路径替换成了相对路径</a:t>
            </a:r>
          </a:p>
        </p:txBody>
      </p:sp>
      <p:sp>
        <p:nvSpPr>
          <p:cNvPr id="239" name="2. Export defalt 部分变成了script对象"/>
          <p:cNvSpPr txBox="1"/>
          <p:nvPr/>
        </p:nvSpPr>
        <p:spPr>
          <a:xfrm>
            <a:off x="988212" y="10419080"/>
            <a:ext cx="602152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2. Export defalt 部分变成了script对象</a:t>
            </a:r>
          </a:p>
        </p:txBody>
      </p:sp>
      <p:sp>
        <p:nvSpPr>
          <p:cNvPr id="240" name="3. 请求app.vue，并且带上template参数，vite则会对这个请求做特殊处理，使其解析template内容，将其变为渲染函数"/>
          <p:cNvSpPr txBox="1"/>
          <p:nvPr/>
        </p:nvSpPr>
        <p:spPr>
          <a:xfrm>
            <a:off x="986130" y="11103864"/>
            <a:ext cx="18640349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3. 请求app.vue，并且带上template参数，vite则会对这个请求做特殊处理，使其解析template内容，将其变为渲染函数</a:t>
            </a:r>
          </a:p>
        </p:txBody>
      </p:sp>
      <p:sp>
        <p:nvSpPr>
          <p:cNvPr id="241" name="4. 将渲染函数追加到script对象，然后默认导出"/>
          <p:cNvSpPr txBox="1"/>
          <p:nvPr/>
        </p:nvSpPr>
        <p:spPr>
          <a:xfrm>
            <a:off x="959764" y="11788647"/>
            <a:ext cx="744392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4. 将渲染函数追加到script对象，然后默认导出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大纲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大纲</a:t>
            </a:r>
          </a:p>
        </p:txBody>
      </p:sp>
      <p:sp>
        <p:nvSpPr>
          <p:cNvPr id="156" name="1. 前端开发痛点回顾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1. 前端开发痛点回顾</a:t>
            </a:r>
          </a:p>
          <a:p>
            <a:pPr/>
            <a:r>
              <a:t>2. 技术方案调研</a:t>
            </a:r>
          </a:p>
          <a:p>
            <a:pPr/>
            <a:r>
              <a:t>3. 技术实施设想</a:t>
            </a:r>
          </a:p>
          <a:p>
            <a:pPr/>
            <a:r>
              <a:t>4. 解决方案（重点）</a:t>
            </a:r>
          </a:p>
          <a:p>
            <a:pPr/>
            <a:r>
              <a:t>5. 代码实践时间</a:t>
            </a:r>
          </a:p>
          <a:p>
            <a:pPr/>
            <a:r>
              <a:t>5. 改进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为什么不是snowpac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为什么不是snowpack</a:t>
            </a:r>
          </a:p>
        </p:txBody>
      </p:sp>
      <p:sp>
        <p:nvSpPr>
          <p:cNvPr id="244" name="同样都是esm，为什么不爱我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同样都是esm，为什么不爱我</a:t>
            </a:r>
          </a:p>
        </p:txBody>
      </p:sp>
      <p:sp>
        <p:nvSpPr>
          <p:cNvPr id="245" name="Vite的生态，更快的依赖预构建（esbuild），由于生产构建的原理不同（snow是使用“不同的优化器”，实际默认构建出来是未打包的），vite和rollup集成度更高；具体的对比文章，可以从vite官方文档中了解到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Vite的生态，更快的依赖预构建（esbuild），由于生产构建的原理不同（snow是使用“不同的优化器”，实际默认构建出来是未打包的），vite和rollup集成度更高；具体的对比文章，可以从vite官方文档中了解到。</a:t>
            </a:r>
          </a:p>
          <a:p>
            <a:pPr/>
            <a:r>
              <a:t>尽管vite对vue，react都有支持，但是使用vite开发vue3的应用，能得到一个非常畅快的体验，这个体验将会是我们分享的重点。</a:t>
            </a:r>
          </a:p>
          <a:p>
            <a:pPr/>
          </a:p>
          <a:p>
            <a:pPr/>
            <a:r>
              <a:t>Vite vs Snowpack: https://cn.vitejs.dev/guide/comparisons.html#snowpack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前端基建我们也用得起"/>
          <p:cNvSpPr txBox="1"/>
          <p:nvPr>
            <p:ph type="title"/>
          </p:nvPr>
        </p:nvSpPr>
        <p:spPr>
          <a:xfrm>
            <a:off x="7374636" y="5374132"/>
            <a:ext cx="9634729" cy="1433163"/>
          </a:xfrm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前端基建我们也用得起</a:t>
            </a:r>
          </a:p>
        </p:txBody>
      </p:sp>
      <p:sp>
        <p:nvSpPr>
          <p:cNvPr id="248" name="用工具去规范我们的代码"/>
          <p:cNvSpPr txBox="1"/>
          <p:nvPr>
            <p:ph type="body" idx="21"/>
          </p:nvPr>
        </p:nvSpPr>
        <p:spPr>
          <a:xfrm>
            <a:off x="9238551" y="6992715"/>
            <a:ext cx="5906898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619125">
              <a:defRPr sz="4125"/>
            </a:lvl1pPr>
          </a:lstStyle>
          <a:p>
            <a:pPr/>
            <a:r>
              <a:t>用工具去规范我们的代码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严格约束版本库代码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严格约束版本库代码</a:t>
            </a:r>
          </a:p>
        </p:txBody>
      </p:sp>
      <p:sp>
        <p:nvSpPr>
          <p:cNvPr id="251" name="不约束可能就是多人协作的噩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不约束可能就是多人协作的噩梦</a:t>
            </a:r>
          </a:p>
        </p:txBody>
      </p:sp>
      <p:sp>
        <p:nvSpPr>
          <p:cNvPr id="252" name="试想一下，多人协作的前端工程，当你把代码拉到本地时，你是否需要格式化？如果不做版本库的风格约束，一个jsx,vue页面里面的代码随着时间的迁移会变得难以维护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试想一下，多人协作的前端工程，当你把代码拉到本地时，你是否需要格式化？如果不做版本库的风格约束，一个jsx,vue页面里面的代码随着时间的迁移会变得难以维护。</a:t>
            </a:r>
          </a:p>
          <a:p>
            <a:pPr/>
            <a:r>
              <a:t>我们可以使用git的hook去拦截commit，让监测程序去检测暂存区的代码，做到自动修复错误&amp;美化代码，这样我们的本地代码和远端代码就会变得统一</a:t>
            </a:r>
          </a:p>
          <a:p>
            <a:pPr/>
            <a:r>
              <a:t>甚至还可以和IDE去做一些关联，比如保存自动lint&amp;fix等等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如何约束代码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如何约束代码</a:t>
            </a:r>
          </a:p>
        </p:txBody>
      </p:sp>
      <p:sp>
        <p:nvSpPr>
          <p:cNvPr id="255" name="上才艺🐶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上才艺🐶</a:t>
            </a:r>
          </a:p>
        </p:txBody>
      </p:sp>
      <p:sp>
        <p:nvSpPr>
          <p:cNvPr id="256" name="前端中有一个名为husky的库，它可以帮助我们拦截git hook，比如pre_commit，就可以在commit之前，我们可以利用这个去做一些校验和修复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前端中有一个名为husky的库，它可以帮助我们拦截git hook，比如pre_commit，就可以在commit之前，我们可以利用这个去做一些校验和修复。</a:t>
            </a:r>
          </a:p>
          <a:p>
            <a:pPr/>
            <a:r>
              <a:t>前端我们可以使用类似eslint这样的工具，去帮助我们做检测和修复；另外使用prettier 去做代码美化。</a:t>
            </a:r>
          </a:p>
          <a:p>
            <a:pPr/>
            <a:r>
              <a:t>对暂存区的文件做检测，而不是对工程做检测，我们可以使用lint-stage，这样一来，我们就有方案去做前端基础基建了。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UI"/>
          <p:cNvSpPr txBox="1"/>
          <p:nvPr>
            <p:ph type="title"/>
          </p:nvPr>
        </p:nvSpPr>
        <p:spPr>
          <a:xfrm>
            <a:off x="11507787" y="5309108"/>
            <a:ext cx="1368425" cy="1433163"/>
          </a:xfrm>
          <a:prstGeom prst="rect">
            <a:avLst/>
          </a:prstGeom>
        </p:spPr>
        <p:txBody>
          <a:bodyPr/>
          <a:lstStyle/>
          <a:p>
            <a:pPr/>
            <a:r>
              <a:t>UI</a:t>
            </a:r>
          </a:p>
        </p:txBody>
      </p:sp>
      <p:sp>
        <p:nvSpPr>
          <p:cNvPr id="259" name="解放CSS"/>
          <p:cNvSpPr txBox="1"/>
          <p:nvPr>
            <p:ph type="body" idx="21"/>
          </p:nvPr>
        </p:nvSpPr>
        <p:spPr>
          <a:xfrm>
            <a:off x="10855579" y="6927691"/>
            <a:ext cx="2672842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解放CSS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SS恶心在哪里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CSS恶心在哪里</a:t>
            </a:r>
          </a:p>
        </p:txBody>
      </p:sp>
      <p:sp>
        <p:nvSpPr>
          <p:cNvPr id="262" name="原子化css能否解决问题？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原子化css能否解决问题？</a:t>
            </a:r>
          </a:p>
        </p:txBody>
      </p:sp>
      <p:sp>
        <p:nvSpPr>
          <p:cNvPr id="263" name="从bootstrap，layui这类ui框架开始，就非常着重样式/组件的产生，但是很少有相当成熟的css库能够简化我们的css写法，比如说垂直居中，文本溢出省略号等等；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从bootstrap，layui这类ui框架开始，就非常着重样式/组件的产生，但是很少有相当成熟的css库能够简化我们的css写法，比如说垂直居中，文本溢出省略号等等；</a:t>
            </a:r>
          </a:p>
          <a:p>
            <a:pPr/>
            <a:r>
              <a:t>直到今天ant design, element ui, vant这一类的ui框架，也是非常注重组件的产生，但是好在我们手写css的机会变少了。</a:t>
            </a:r>
          </a:p>
          <a:p>
            <a:pPr/>
            <a:r>
              <a:t>近年有一个词 “原子化css”，它是什么，代表的框架又有哪些？框架的区别又是什么？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原子化C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原子化CSS</a:t>
            </a:r>
          </a:p>
        </p:txBody>
      </p:sp>
      <p:sp>
        <p:nvSpPr>
          <p:cNvPr id="266" name="别小看我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别小看我</a:t>
            </a:r>
          </a:p>
        </p:txBody>
      </p:sp>
      <p:sp>
        <p:nvSpPr>
          <p:cNvPr id="267" name="定义：会用一个语义很明确的词语去命名css类，而且它的职责是单一的。比方说:  mt-2, mb-4，那么它的意义就是margin-top: 2rem; margin-bottom: 4rem;…"/>
          <p:cNvSpPr txBox="1"/>
          <p:nvPr>
            <p:ph type="body" sz="half" idx="1"/>
          </p:nvPr>
        </p:nvSpPr>
        <p:spPr>
          <a:xfrm>
            <a:off x="1206500" y="4248504"/>
            <a:ext cx="21971000" cy="3935726"/>
          </a:xfrm>
          <a:prstGeom prst="rect">
            <a:avLst/>
          </a:prstGeom>
        </p:spPr>
        <p:txBody>
          <a:bodyPr/>
          <a:lstStyle/>
          <a:p>
            <a:pPr/>
            <a:r>
              <a:t>定义：会用一个语义很明确的词语去命名css类，而且它的职责是单一的。比方说:  mt-2, mb-4，那么它的意义就是margin-top: 2rem; margin-bottom: 4rem;</a:t>
            </a:r>
          </a:p>
          <a:p>
            <a:pPr/>
            <a:r>
              <a:t>基于原子化css的框架也有很多，且对响应式支持特别好，而且在开发/交付时的构建都有自己特色。</a:t>
            </a:r>
          </a:p>
        </p:txBody>
      </p:sp>
      <p:pic>
        <p:nvPicPr>
          <p:cNvPr id="268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8160" y="9527514"/>
            <a:ext cx="6053888" cy="30269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图像" descr="图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87003" y="9527514"/>
            <a:ext cx="6053888" cy="30269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终究还是后来者更强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终究还是后来者更强</a:t>
            </a:r>
          </a:p>
        </p:txBody>
      </p:sp>
      <p:sp>
        <p:nvSpPr>
          <p:cNvPr id="272" name="windicss vs tailwindcss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825500">
              <a:defRPr sz="5500"/>
            </a:lvl1pPr>
          </a:lstStyle>
          <a:p>
            <a:pPr/>
            <a:r>
              <a:t>windicss vs tailwindcss</a:t>
            </a:r>
          </a:p>
        </p:txBody>
      </p:sp>
      <p:pic>
        <p:nvPicPr>
          <p:cNvPr id="273" name="Khgt8YGzTo5Nt9WY9wfuA1.png" descr="Khgt8YGzTo5Nt9WY9wfuA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87552" y="4023359"/>
            <a:ext cx="22408896" cy="4970396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Windicss不同于tailwindcss的地方就是它们把扫描和生成的顺序进行了调换"/>
          <p:cNvSpPr txBox="1"/>
          <p:nvPr/>
        </p:nvSpPr>
        <p:spPr>
          <a:xfrm>
            <a:off x="1204530" y="10631451"/>
            <a:ext cx="14790802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/>
            </a:lvl1pPr>
          </a:lstStyle>
          <a:p>
            <a:pPr/>
            <a:r>
              <a:t>Windicss不同于tailwindcss的地方就是它们把扫描和生成的顺序进行了调换</a:t>
            </a:r>
          </a:p>
        </p:txBody>
      </p:sp>
      <p:sp>
        <p:nvSpPr>
          <p:cNvPr id="275" name="Tailwindcss在开发阶段生成几m的css导致了资源加载堵塞/hmr更新速度变慢"/>
          <p:cNvSpPr txBox="1"/>
          <p:nvPr/>
        </p:nvSpPr>
        <p:spPr>
          <a:xfrm>
            <a:off x="1194022" y="11402891"/>
            <a:ext cx="15038388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/>
            </a:lvl1pPr>
          </a:lstStyle>
          <a:p>
            <a:pPr/>
            <a:r>
              <a:t>Tailwindcss在开发阶段生成几m的css导致了资源加载堵塞/hmr更新速度变慢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只能说是当下最好的选择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只能说是当下最好的选择</a:t>
            </a:r>
          </a:p>
        </p:txBody>
      </p:sp>
      <p:sp>
        <p:nvSpPr>
          <p:cNvPr id="278" name="有一个备选方案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有一个备选方案</a:t>
            </a:r>
          </a:p>
        </p:txBody>
      </p:sp>
      <p:sp>
        <p:nvSpPr>
          <p:cNvPr id="279" name="不管是 Tailwind还是windicss，都有一定的学习成本，而且对复杂，深入的自定义css，做的其实并不好，你通常要花费10几行js代码来生成几行css代码。这是因为它们还是按照了旧的方式去做按需引入，对灵活的css生成还是有点复杂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不管是 Tailwind还是windicss，都有一定的学习成本，而且对复杂，深入的自定义css，做的其实并不好，你通常要花费10几行js代码来生成几行css代码。这是因为它们还是按照了旧的方式去做按需引入，对灵活的css生成还是有点复杂。</a:t>
            </a:r>
          </a:p>
          <a:p>
            <a:pPr/>
            <a:r>
              <a:t>向你介绍一款一个原子化的css引擎，“UnoCSS”；它不是一个框架；现在处于试验阶段，但是生成的结果非常可靠，它可能作为windicss v4版本的新引擎。</a:t>
            </a:r>
          </a:p>
          <a:p>
            <a:pPr/>
            <a:r>
              <a:t>所以只能说，windicss是目前最好的方案</a:t>
            </a:r>
          </a:p>
          <a:p>
            <a:pPr/>
            <a:r>
              <a:t>推荐阅读：https://mp.weixin.qq.com/s/NSqjWyv2XojD-3ur_8aaUA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新的开发方式"/>
          <p:cNvSpPr txBox="1"/>
          <p:nvPr>
            <p:ph type="title"/>
          </p:nvPr>
        </p:nvSpPr>
        <p:spPr>
          <a:xfrm>
            <a:off x="9302432" y="5244084"/>
            <a:ext cx="5779136" cy="1433163"/>
          </a:xfrm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新的开发方式</a:t>
            </a:r>
          </a:p>
        </p:txBody>
      </p:sp>
      <p:sp>
        <p:nvSpPr>
          <p:cNvPr id="282" name="其实很旧，但是也算是很新"/>
          <p:cNvSpPr txBox="1"/>
          <p:nvPr>
            <p:ph type="body" idx="21"/>
          </p:nvPr>
        </p:nvSpPr>
        <p:spPr>
          <a:xfrm>
            <a:off x="9420542" y="6895179"/>
            <a:ext cx="5542916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536575">
              <a:defRPr sz="3575"/>
            </a:lvl1pPr>
          </a:lstStyle>
          <a:p>
            <a:pPr/>
            <a:r>
              <a:t>其实很旧，但是也算是很新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前端开发痛点回顾"/>
          <p:cNvSpPr txBox="1"/>
          <p:nvPr>
            <p:ph type="title"/>
          </p:nvPr>
        </p:nvSpPr>
        <p:spPr>
          <a:xfrm>
            <a:off x="8551740" y="4872215"/>
            <a:ext cx="7280520" cy="1433164"/>
          </a:xfrm>
          <a:prstGeom prst="rect">
            <a:avLst/>
          </a:prstGeom>
        </p:spPr>
        <p:txBody>
          <a:bodyPr/>
          <a:lstStyle>
            <a:lvl1pPr defTabSz="2048204">
              <a:defRPr spc="-142" sz="7140"/>
            </a:lvl1pPr>
          </a:lstStyle>
          <a:p>
            <a:pPr/>
            <a:r>
              <a:t>前端开发痛点回顾</a:t>
            </a:r>
          </a:p>
        </p:txBody>
      </p:sp>
      <p:sp>
        <p:nvSpPr>
          <p:cNvPr id="159" name="惨不忍睹的回忆"/>
          <p:cNvSpPr txBox="1"/>
          <p:nvPr>
            <p:ph type="body" idx="21"/>
          </p:nvPr>
        </p:nvSpPr>
        <p:spPr>
          <a:xfrm>
            <a:off x="10088515" y="6799415"/>
            <a:ext cx="4849590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惨不忍睹的回忆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现有方式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现有方式</a:t>
            </a:r>
          </a:p>
        </p:txBody>
      </p:sp>
      <p:sp>
        <p:nvSpPr>
          <p:cNvPr id="285" name="复用困难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复用困难</a:t>
            </a:r>
          </a:p>
        </p:txBody>
      </p:sp>
      <p:sp>
        <p:nvSpPr>
          <p:cNvPr id="286" name="我们目前大多数工程可能是这样，要么在视图层调用api/其他方法，情况好一点的就是抽了一个api层去管理，但是这个api层不纯粹，不仅获取了数据，还可能做了数据处理。"/>
          <p:cNvSpPr txBox="1"/>
          <p:nvPr>
            <p:ph type="body" sz="quarter" idx="1"/>
          </p:nvPr>
        </p:nvSpPr>
        <p:spPr>
          <a:xfrm>
            <a:off x="1206500" y="4248504"/>
            <a:ext cx="21971000" cy="2582921"/>
          </a:xfrm>
          <a:prstGeom prst="rect">
            <a:avLst/>
          </a:prstGeom>
        </p:spPr>
        <p:txBody>
          <a:bodyPr/>
          <a:lstStyle/>
          <a:p>
            <a:pPr/>
            <a:r>
              <a:t>我们目前大多数工程可能是这样，要么在视图层调用api/其他方法，情况好一点的就是抽了一个api层去管理，但是这个api层不纯粹，不仅获取了数据，还可能做了数据处理。</a:t>
            </a:r>
          </a:p>
        </p:txBody>
      </p:sp>
      <p:sp>
        <p:nvSpPr>
          <p:cNvPr id="287" name="const { data: { data: marketInfo } } = await $axios.get(`/v1/overview/price-index`);"/>
          <p:cNvSpPr txBox="1"/>
          <p:nvPr/>
        </p:nvSpPr>
        <p:spPr>
          <a:xfrm>
            <a:off x="1302726" y="7283116"/>
            <a:ext cx="21778547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5700"/>
              </a:lnSpc>
              <a:defRPr sz="3300">
                <a:solidFill>
                  <a:srgbClr val="FF8B39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FEDE5D"/>
                </a:solidFill>
              </a:rPr>
              <a:t>const</a:t>
            </a:r>
            <a:r>
              <a:rPr>
                <a:solidFill>
                  <a:srgbClr val="BBBBBB"/>
                </a:solidFill>
              </a:rPr>
              <a:t> { </a:t>
            </a:r>
            <a:r>
              <a:rPr>
                <a:solidFill>
                  <a:srgbClr val="FF7EDB"/>
                </a:solidFill>
              </a:rPr>
              <a:t>data</a:t>
            </a:r>
            <a:r>
              <a:rPr>
                <a:solidFill>
                  <a:srgbClr val="BBBBBB"/>
                </a:solidFill>
              </a:rPr>
              <a:t>: { </a:t>
            </a:r>
            <a:r>
              <a:rPr>
                <a:solidFill>
                  <a:srgbClr val="FF7EDB"/>
                </a:solidFill>
              </a:rPr>
              <a:t>data</a:t>
            </a:r>
            <a:r>
              <a:rPr>
                <a:solidFill>
                  <a:srgbClr val="BBBBBB"/>
                </a:solidFill>
              </a:rPr>
              <a:t>: </a:t>
            </a:r>
            <a:r>
              <a:rPr>
                <a:solidFill>
                  <a:srgbClr val="FF7EDB"/>
                </a:solidFill>
              </a:rPr>
              <a:t>marketInfo</a:t>
            </a:r>
            <a:r>
              <a:rPr>
                <a:solidFill>
                  <a:srgbClr val="BBBBBB"/>
                </a:solidFill>
              </a:rPr>
              <a:t> } } </a:t>
            </a:r>
            <a:r>
              <a:rPr>
                <a:solidFill>
                  <a:srgbClr val="FFFFFF"/>
                </a:solidFill>
              </a:rPr>
              <a:t>=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await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F7EDB"/>
                </a:solidFill>
              </a:rPr>
              <a:t>$axios</a:t>
            </a:r>
            <a:r>
              <a:rPr>
                <a:solidFill>
                  <a:srgbClr val="BBBBBB"/>
                </a:solidFill>
              </a:rPr>
              <a:t>.</a:t>
            </a:r>
            <a:r>
              <a:rPr>
                <a:solidFill>
                  <a:srgbClr val="36F9F6"/>
                </a:solidFill>
              </a:rPr>
              <a:t>get</a:t>
            </a:r>
            <a:r>
              <a:rPr>
                <a:solidFill>
                  <a:srgbClr val="BBBBBB"/>
                </a:solidFill>
              </a:rPr>
              <a:t>(</a:t>
            </a:r>
            <a:r>
              <a:t>`/v1/overview/price-index`</a:t>
            </a:r>
            <a:r>
              <a:rPr>
                <a:solidFill>
                  <a:srgbClr val="BBBBBB"/>
                </a:solidFill>
              </a:rPr>
              <a:t>);</a:t>
            </a:r>
          </a:p>
        </p:txBody>
      </p:sp>
      <p:sp>
        <p:nvSpPr>
          <p:cNvPr id="288" name="第一种情况"/>
          <p:cNvSpPr txBox="1"/>
          <p:nvPr/>
        </p:nvSpPr>
        <p:spPr>
          <a:xfrm>
            <a:off x="11150600" y="6527800"/>
            <a:ext cx="2082801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第一种情况</a:t>
            </a:r>
          </a:p>
        </p:txBody>
      </p:sp>
      <p:sp>
        <p:nvSpPr>
          <p:cNvPr id="289" name="public async getLabelAll(): Promise&lt;ActionResult&gt; {…"/>
          <p:cNvSpPr txBox="1"/>
          <p:nvPr/>
        </p:nvSpPr>
        <p:spPr>
          <a:xfrm>
            <a:off x="1105408" y="9100692"/>
            <a:ext cx="11899901" cy="5463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5200"/>
              </a:lnSpc>
              <a:defRPr sz="2900">
                <a:solidFill>
                  <a:srgbClr val="FE4450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public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async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36F9F6"/>
                </a:solidFill>
              </a:rPr>
              <a:t>getLabelAll</a:t>
            </a:r>
            <a:r>
              <a:rPr>
                <a:solidFill>
                  <a:srgbClr val="BBBBBB"/>
                </a:solidFill>
              </a:rPr>
              <a:t>()</a:t>
            </a:r>
            <a:r>
              <a:rPr>
                <a:solidFill>
                  <a:srgbClr val="FEDE5D"/>
                </a:solidFill>
              </a:rPr>
              <a:t>:</a:t>
            </a:r>
            <a:r>
              <a:rPr>
                <a:solidFill>
                  <a:srgbClr val="BBBBBB"/>
                </a:solidFill>
              </a:rPr>
              <a:t> </a:t>
            </a:r>
            <a:r>
              <a:t>Promise</a:t>
            </a:r>
            <a:r>
              <a:rPr>
                <a:solidFill>
                  <a:srgbClr val="BBBBBB"/>
                </a:solidFill>
              </a:rPr>
              <a:t>&lt;</a:t>
            </a:r>
            <a:r>
              <a:t>ActionResult</a:t>
            </a:r>
            <a:r>
              <a:rPr>
                <a:solidFill>
                  <a:srgbClr val="BBBBBB"/>
                </a:solidFill>
              </a:rPr>
              <a:t>&gt; {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200"/>
              </a:lnSpc>
              <a:defRPr sz="2900">
                <a:solidFill>
                  <a:srgbClr val="36F9F6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BBBBBB"/>
                </a:solidFill>
              </a:rPr>
              <a:t>    </a:t>
            </a:r>
            <a:r>
              <a:rPr>
                <a:solidFill>
                  <a:srgbClr val="FEDE5D"/>
                </a:solidFill>
              </a:rPr>
              <a:t>return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EDE5D"/>
                </a:solidFill>
              </a:rPr>
              <a:t>await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E4450"/>
                </a:solidFill>
                <a:latin typeface="Fira Code Bold"/>
                <a:ea typeface="Fira Code Bold"/>
                <a:cs typeface="Fira Code Bold"/>
                <a:sym typeface="Fira Code Bold"/>
              </a:rPr>
              <a:t>this</a:t>
            </a:r>
            <a:r>
              <a:rPr>
                <a:solidFill>
                  <a:srgbClr val="BBBBBB"/>
                </a:solidFill>
              </a:rPr>
              <a:t>.</a:t>
            </a:r>
            <a:r>
              <a:rPr>
                <a:solidFill>
                  <a:srgbClr val="FF7EDB"/>
                </a:solidFill>
              </a:rPr>
              <a:t>api</a:t>
            </a:r>
            <a:r>
              <a:rPr>
                <a:solidFill>
                  <a:srgbClr val="BBBBBB"/>
                </a:solidFill>
              </a:rPr>
              <a:t>.</a:t>
            </a:r>
            <a:r>
              <a:t>request</a:t>
            </a:r>
            <a:r>
              <a:rPr>
                <a:solidFill>
                  <a:srgbClr val="BBBBBB"/>
                </a:solidFill>
              </a:rPr>
              <a:t>({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200"/>
              </a:lnSpc>
              <a:defRPr sz="2900">
                <a:solidFill>
                  <a:srgbClr val="FF8B39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BBBBBB"/>
                </a:solidFill>
              </a:rPr>
              <a:t>      </a:t>
            </a:r>
            <a:r>
              <a:rPr>
                <a:solidFill>
                  <a:srgbClr val="FF7EDB"/>
                </a:solidFill>
              </a:rPr>
              <a:t>url</a:t>
            </a:r>
            <a:r>
              <a:rPr>
                <a:solidFill>
                  <a:srgbClr val="B6B1B1"/>
                </a:solidFill>
              </a:rPr>
              <a:t>:</a:t>
            </a:r>
            <a:r>
              <a:rPr>
                <a:solidFill>
                  <a:srgbClr val="BBBBBB"/>
                </a:solidFill>
              </a:rPr>
              <a:t> </a:t>
            </a:r>
            <a:r>
              <a:t>`/v1/label/all`</a:t>
            </a:r>
            <a:r>
              <a:rPr>
                <a:solidFill>
                  <a:srgbClr val="BBBBBB"/>
                </a:solidFill>
              </a:rPr>
              <a:t>,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200"/>
              </a:lnSpc>
              <a:defRPr sz="2900">
                <a:solidFill>
                  <a:srgbClr val="BBBBB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      </a:t>
            </a:r>
            <a:r>
              <a:rPr>
                <a:solidFill>
                  <a:srgbClr val="FF7EDB"/>
                </a:solidFill>
              </a:rPr>
              <a:t>method</a:t>
            </a:r>
            <a:r>
              <a:rPr>
                <a:solidFill>
                  <a:srgbClr val="B6B1B1"/>
                </a:solidFill>
              </a:rPr>
              <a:t>:</a:t>
            </a:r>
            <a:r>
              <a:t> </a:t>
            </a:r>
            <a:r>
              <a:rPr>
                <a:solidFill>
                  <a:srgbClr val="FF8B39"/>
                </a:solidFill>
              </a:rPr>
              <a:t>"GET"</a:t>
            </a:r>
            <a:r>
              <a:t>,</a:t>
            </a:r>
          </a:p>
          <a:p>
            <a:pPr algn="l" defTabSz="457200">
              <a:lnSpc>
                <a:spcPts val="5200"/>
              </a:lnSpc>
              <a:defRPr sz="2900">
                <a:solidFill>
                  <a:srgbClr val="FF7ED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BBBBBB"/>
                </a:solidFill>
              </a:rPr>
              <a:t>      </a:t>
            </a:r>
            <a:r>
              <a:t>authApi</a:t>
            </a:r>
            <a:r>
              <a:rPr>
                <a:solidFill>
                  <a:srgbClr val="B6B1B1"/>
                </a:solidFill>
              </a:rPr>
              <a:t>: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97E72"/>
                </a:solidFill>
              </a:rPr>
              <a:t>true</a:t>
            </a:r>
            <a:r>
              <a:rPr>
                <a:solidFill>
                  <a:srgbClr val="BBBBBB"/>
                </a:solidFill>
              </a:rPr>
              <a:t>,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5200"/>
              </a:lnSpc>
              <a:defRPr sz="2900">
                <a:solidFill>
                  <a:srgbClr val="BBBBB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    });</a:t>
            </a:r>
          </a:p>
          <a:p>
            <a:pPr algn="l" defTabSz="457200">
              <a:lnSpc>
                <a:spcPts val="5200"/>
              </a:lnSpc>
              <a:defRPr sz="2900">
                <a:solidFill>
                  <a:srgbClr val="BBBBB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  }</a:t>
            </a:r>
          </a:p>
        </p:txBody>
      </p:sp>
      <p:sp>
        <p:nvSpPr>
          <p:cNvPr id="290" name="第二种情况"/>
          <p:cNvSpPr txBox="1"/>
          <p:nvPr/>
        </p:nvSpPr>
        <p:spPr>
          <a:xfrm>
            <a:off x="11150600" y="8217304"/>
            <a:ext cx="2082801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第二种情况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mvc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mvc</a:t>
            </a:r>
          </a:p>
        </p:txBody>
      </p:sp>
      <p:sp>
        <p:nvSpPr>
          <p:cNvPr id="293" name="后端程序员：爷青回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后端程序员：爷青回</a:t>
            </a:r>
          </a:p>
        </p:txBody>
      </p:sp>
      <p:pic>
        <p:nvPicPr>
          <p:cNvPr id="294" name="29j5ZTSQNEeKhym7WeRtm6.png" descr="29j5ZTSQNEeKhym7WeRtm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31989" y="3239007"/>
            <a:ext cx="3920021" cy="92453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其他的考虑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其他的考虑</a:t>
            </a:r>
          </a:p>
        </p:txBody>
      </p:sp>
      <p:sp>
        <p:nvSpPr>
          <p:cNvPr id="297" name="需求是提不完的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需求是提不完的</a:t>
            </a:r>
          </a:p>
        </p:txBody>
      </p:sp>
      <p:sp>
        <p:nvSpPr>
          <p:cNvPr id="298" name="Cache model 怎么和ts结合？不是说好的严格类型约束么？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48639" indent="-548639" defTabSz="2194505">
              <a:spcBef>
                <a:spcPts val="4000"/>
              </a:spcBef>
              <a:defRPr sz="4319"/>
            </a:pPr>
            <a:r>
              <a:t>Cache model 怎么和ts结合？不是说好的严格类型约束么？</a:t>
            </a:r>
          </a:p>
          <a:p>
            <a:pPr marL="548639" indent="-548639" defTabSz="2194505">
              <a:spcBef>
                <a:spcPts val="4000"/>
              </a:spcBef>
              <a:defRPr sz="4319"/>
            </a:pPr>
            <a:r>
              <a:t>测试用例咋办，前端有必要上单元测试么？</a:t>
            </a:r>
          </a:p>
          <a:p>
            <a:pPr marL="548639" indent="-548639" defTabSz="2194505">
              <a:spcBef>
                <a:spcPts val="4000"/>
              </a:spcBef>
              <a:defRPr sz="4319"/>
            </a:pPr>
            <a:r>
              <a:t>Mock呢？mock被你吃了么，mock咋做？</a:t>
            </a:r>
          </a:p>
          <a:p>
            <a:pPr marL="548639" indent="-548639" defTabSz="2194505">
              <a:spcBef>
                <a:spcPts val="4000"/>
              </a:spcBef>
              <a:defRPr sz="4319"/>
            </a:pPr>
            <a:r>
              <a:t>你刚说的mvc咋做，我没写过后端，我不会怎么办？</a:t>
            </a:r>
          </a:p>
          <a:p>
            <a:pPr marL="548639" indent="-548639" defTabSz="2194505">
              <a:spcBef>
                <a:spcPts val="4000"/>
              </a:spcBef>
              <a:defRPr sz="4319"/>
            </a:pPr>
            <a:r>
              <a:t>为啥之前说要统一IDE，是有什么伏笔吗？</a:t>
            </a:r>
          </a:p>
          <a:p>
            <a:pPr marL="548639" indent="-548639" defTabSz="2194505">
              <a:spcBef>
                <a:spcPts val="4000"/>
              </a:spcBef>
              <a:defRPr sz="4319"/>
            </a:pPr>
            <a:r>
              <a:t>API文档工具咋搞，我不可能靠口述吧？</a:t>
            </a:r>
          </a:p>
          <a:p>
            <a:pPr marL="548639" indent="-548639" defTabSz="2194505">
              <a:spcBef>
                <a:spcPts val="4000"/>
              </a:spcBef>
              <a:defRPr sz="4319"/>
            </a:pPr>
            <a:r>
              <a:t>… 省略999+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其他前端：为啥搞这么麻烦"/>
          <p:cNvSpPr txBox="1"/>
          <p:nvPr>
            <p:ph type="title"/>
          </p:nvPr>
        </p:nvSpPr>
        <p:spPr>
          <a:xfrm>
            <a:off x="8148764" y="4301236"/>
            <a:ext cx="8086472" cy="1433164"/>
          </a:xfrm>
          <a:prstGeom prst="rect">
            <a:avLst/>
          </a:prstGeom>
        </p:spPr>
        <p:txBody>
          <a:bodyPr/>
          <a:lstStyle>
            <a:lvl1pPr defTabSz="1511770">
              <a:defRPr spc="-105" sz="5270"/>
            </a:lvl1pPr>
          </a:lstStyle>
          <a:p>
            <a:pPr/>
            <a:r>
              <a:t>其他前端：为啥搞这么麻烦</a:t>
            </a:r>
          </a:p>
        </p:txBody>
      </p:sp>
      <p:sp>
        <p:nvSpPr>
          <p:cNvPr id="301" name="早点下班不好吗"/>
          <p:cNvSpPr txBox="1"/>
          <p:nvPr>
            <p:ph type="body" idx="21"/>
          </p:nvPr>
        </p:nvSpPr>
        <p:spPr>
          <a:xfrm>
            <a:off x="9453054" y="5545298"/>
            <a:ext cx="4470147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早点下班不好吗</a:t>
            </a:r>
          </a:p>
        </p:txBody>
      </p:sp>
      <p:pic>
        <p:nvPicPr>
          <p:cNvPr id="302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83127" y="6871207"/>
            <a:ext cx="3810001" cy="381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假如有一个好东西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假如有一个好东西</a:t>
            </a:r>
          </a:p>
        </p:txBody>
      </p:sp>
      <p:sp>
        <p:nvSpPr>
          <p:cNvPr id="305" name="能够开箱即用，使用全部的功能，而且贴合业务，岂不是很爽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能够开箱即用，使用全部的功能，而且贴合业务，岂不是很爽</a:t>
            </a:r>
          </a:p>
        </p:txBody>
      </p:sp>
      <p:sp>
        <p:nvSpPr>
          <p:cNvPr id="306" name="小弟说干就干，干到一半发现，社区中有一个基于vite的脚手架了，而且标星2.4k（vitesse），我就对比了2者的异同，决定再开发一些它没有的功能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小弟说干就干，干到一半发现，社区中有一个基于vite的脚手架了，而且标星2.4k（vitesse），我就对比了2者的异同，决定再开发一些它没有的功能…</a:t>
            </a:r>
          </a:p>
          <a:p>
            <a:pPr/>
            <a:r>
              <a:t>于是它带着成果走来了…</a:t>
            </a:r>
          </a:p>
          <a:p>
            <a:pPr/>
            <a:r>
              <a:t>它还支持: 开箱即用的单元测试，mvc架构风格，前端基本基建设施，预设了Cache的强类型约束，vscode的代码片段支持，也解决了api文档的问题，顺便撸了一个浏览器插件，与之搭配，更能为开发者减负…</a:t>
            </a:r>
          </a:p>
          <a:p>
            <a:pPr/>
            <a:r>
              <a:t>仓库地址: https://github.com/seho-code-life/project_template/tree/vue3-vite2-ts-template(dev)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代码演示时间"/>
          <p:cNvSpPr txBox="1"/>
          <p:nvPr>
            <p:ph type="title"/>
          </p:nvPr>
        </p:nvSpPr>
        <p:spPr>
          <a:xfrm>
            <a:off x="9302432" y="5244084"/>
            <a:ext cx="5779136" cy="1433163"/>
          </a:xfrm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代码演示时间</a:t>
            </a:r>
          </a:p>
        </p:txBody>
      </p:sp>
      <p:sp>
        <p:nvSpPr>
          <p:cNvPr id="309" name="其实很短"/>
          <p:cNvSpPr txBox="1"/>
          <p:nvPr>
            <p:ph type="body" idx="21"/>
          </p:nvPr>
        </p:nvSpPr>
        <p:spPr>
          <a:xfrm>
            <a:off x="10849165" y="6797643"/>
            <a:ext cx="2685670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其实很短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改进"/>
          <p:cNvSpPr txBox="1"/>
          <p:nvPr>
            <p:ph type="title"/>
          </p:nvPr>
        </p:nvSpPr>
        <p:spPr>
          <a:xfrm>
            <a:off x="11210735" y="5179060"/>
            <a:ext cx="1962531" cy="1433163"/>
          </a:xfrm>
          <a:prstGeom prst="rect">
            <a:avLst/>
          </a:prstGeom>
        </p:spPr>
        <p:txBody>
          <a:bodyPr/>
          <a:lstStyle>
            <a:lvl1pPr defTabSz="2121354">
              <a:defRPr spc="-147" sz="7394"/>
            </a:lvl1pPr>
          </a:lstStyle>
          <a:p>
            <a:pPr/>
            <a:r>
              <a:t>改进</a:t>
            </a:r>
          </a:p>
        </p:txBody>
      </p:sp>
      <p:sp>
        <p:nvSpPr>
          <p:cNvPr id="312" name="这次一定"/>
          <p:cNvSpPr txBox="1"/>
          <p:nvPr>
            <p:ph type="body" idx="21"/>
          </p:nvPr>
        </p:nvSpPr>
        <p:spPr>
          <a:xfrm>
            <a:off x="10849165" y="6797643"/>
            <a:ext cx="2685670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这次一定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待开发需求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待开发需求</a:t>
            </a:r>
          </a:p>
        </p:txBody>
      </p:sp>
      <p:sp>
        <p:nvSpPr>
          <p:cNvPr id="315" name="我尽快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我尽快</a:t>
            </a:r>
          </a:p>
        </p:txBody>
      </p:sp>
      <p:sp>
        <p:nvSpPr>
          <p:cNvPr id="316" name="虽然已经有工具支持按需安装我的脚手架了，但是安装之后的版本太低，等待更新最新版本，所以要体验最新的脚手架，就直接拉代码 -&gt; 切换分支…"/>
          <p:cNvSpPr txBox="1"/>
          <p:nvPr>
            <p:ph type="body" sz="half" idx="1"/>
          </p:nvPr>
        </p:nvSpPr>
        <p:spPr>
          <a:xfrm>
            <a:off x="1206500" y="4248504"/>
            <a:ext cx="21971000" cy="5790434"/>
          </a:xfrm>
          <a:prstGeom prst="rect">
            <a:avLst/>
          </a:prstGeom>
        </p:spPr>
        <p:txBody>
          <a:bodyPr/>
          <a:lstStyle/>
          <a:p>
            <a:pPr/>
            <a:r>
              <a:t>虽然已经有工具支持按需安装我的脚手架了，但是安装之后的版本太低，等待更新最新版本，所以要体验最新的脚手架，就直接拉代码 -&gt; 切换分支</a:t>
            </a:r>
          </a:p>
          <a:p>
            <a:pPr/>
            <a:r>
              <a:t>SSR/SSG的支持，SSR在vite中是实验性质，推荐SSG，SSR即将在模板中集成；但是如果你有seo的需求，推荐使用nuxt3，但是它在beta阶段。</a:t>
            </a:r>
          </a:p>
          <a:p>
            <a:pPr/>
            <a:r>
              <a:t>键盘给你，你来提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结束"/>
          <p:cNvSpPr txBox="1"/>
          <p:nvPr>
            <p:ph type="title"/>
          </p:nvPr>
        </p:nvSpPr>
        <p:spPr>
          <a:xfrm>
            <a:off x="11210735" y="5179060"/>
            <a:ext cx="1962531" cy="1433163"/>
          </a:xfrm>
          <a:prstGeom prst="rect">
            <a:avLst/>
          </a:prstGeom>
        </p:spPr>
        <p:txBody>
          <a:bodyPr/>
          <a:lstStyle>
            <a:lvl1pPr defTabSz="2121354">
              <a:defRPr spc="-147" sz="7394"/>
            </a:lvl1pPr>
          </a:lstStyle>
          <a:p>
            <a:pPr/>
            <a:r>
              <a:t>结束</a:t>
            </a:r>
          </a:p>
        </p:txBody>
      </p:sp>
      <p:sp>
        <p:nvSpPr>
          <p:cNvPr id="319" name="记得点个star"/>
          <p:cNvSpPr txBox="1"/>
          <p:nvPr>
            <p:ph type="body" idx="21"/>
          </p:nvPr>
        </p:nvSpPr>
        <p:spPr>
          <a:xfrm>
            <a:off x="10849165" y="6797643"/>
            <a:ext cx="2685670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520065">
              <a:defRPr sz="3465"/>
            </a:lvl1pPr>
          </a:lstStyle>
          <a:p>
            <a:pPr/>
            <a:r>
              <a:t>记得点个star</a:t>
            </a:r>
          </a:p>
        </p:txBody>
      </p:sp>
      <p:sp>
        <p:nvSpPr>
          <p:cNvPr id="320" name="下一期：SSR&amp;SSG&amp;NUXT3解析"/>
          <p:cNvSpPr txBox="1"/>
          <p:nvPr/>
        </p:nvSpPr>
        <p:spPr>
          <a:xfrm>
            <a:off x="9192310" y="12243561"/>
            <a:ext cx="5999380" cy="67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/>
            <a:r>
              <a:t>下一期：SSR&amp;SSG&amp;NUXT3解析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Undefine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Undefined</a:t>
            </a:r>
          </a:p>
        </p:txBody>
      </p:sp>
      <p:sp>
        <p:nvSpPr>
          <p:cNvPr id="162" name="万恶之源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万恶之源</a:t>
            </a:r>
          </a:p>
        </p:txBody>
      </p:sp>
      <p:sp>
        <p:nvSpPr>
          <p:cNvPr id="163" name="不管是API返回，还是日常开发调用某个方法，目前都无法快速预测到原值是否存在或者原值上是否存在某个方法。浏览器开发中，undefined可能会导致程序崩溃或者ui渲染出错。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t>不管是API返回，还是日常开发调用某个方法，目前都无法快速预测到原值是否存在或者原值上是否存在某个方法。浏览器开发中，undefined可能会导致程序崩溃或者ui渲染出错。</a:t>
            </a:r>
          </a:p>
          <a:p>
            <a:pPr marL="0" indent="0" defTabSz="457200">
              <a:lnSpc>
                <a:spcPts val="6100"/>
              </a:lnSpc>
              <a:spcBef>
                <a:spcPts val="0"/>
              </a:spcBef>
              <a:buSzTx/>
              <a:buNone/>
              <a:defRPr sz="3600">
                <a:solidFill>
                  <a:srgbClr val="BBBBB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函数的入参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函数的入参</a:t>
            </a:r>
          </a:p>
        </p:txBody>
      </p:sp>
      <p:sp>
        <p:nvSpPr>
          <p:cNvPr id="166" name="始终是一个谜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始终是一个谜</a:t>
            </a:r>
          </a:p>
        </p:txBody>
      </p:sp>
      <p:sp>
        <p:nvSpPr>
          <p:cNvPr id="167" name="如果代码严格去给函数加注释，声明参数类型以及含义，这是最好的情况，但是如果是这样的呢？"/>
          <p:cNvSpPr txBox="1"/>
          <p:nvPr>
            <p:ph type="body" sz="quarter" idx="1"/>
          </p:nvPr>
        </p:nvSpPr>
        <p:spPr>
          <a:xfrm>
            <a:off x="1206500" y="3728312"/>
            <a:ext cx="21971000" cy="2130929"/>
          </a:xfrm>
          <a:prstGeom prst="rect">
            <a:avLst/>
          </a:prstGeom>
        </p:spPr>
        <p:txBody>
          <a:bodyPr/>
          <a:lstStyle/>
          <a:p>
            <a:pPr/>
            <a:r>
              <a:t>如果代码严格去给函数加注释，声明参数类型以及含义，这是最好的情况，但是如果是这样的呢？</a:t>
            </a:r>
          </a:p>
        </p:txBody>
      </p:sp>
      <p:pic>
        <p:nvPicPr>
          <p:cNvPr id="168" name="图像" descr="图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05858" y="5365201"/>
            <a:ext cx="7751897" cy="72255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看起来一样的代码，又不一样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看起来一样的代码，又不一样</a:t>
            </a:r>
          </a:p>
        </p:txBody>
      </p:sp>
      <p:sp>
        <p:nvSpPr>
          <p:cNvPr id="171" name="复制代码靠谱吗？"/>
          <p:cNvSpPr txBox="1"/>
          <p:nvPr>
            <p:ph type="body" idx="21"/>
          </p:nvPr>
        </p:nvSpPr>
        <p:spPr>
          <a:xfrm>
            <a:off x="1206500" y="2249296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复制代码靠谱吗？</a:t>
            </a:r>
          </a:p>
        </p:txBody>
      </p:sp>
      <p:sp>
        <p:nvSpPr>
          <p:cNvPr id="172" name="当项目中，2个不同模块中出现了一模一样的业务代码时…."/>
          <p:cNvSpPr txBox="1"/>
          <p:nvPr>
            <p:ph type="body" sz="quarter" idx="1"/>
          </p:nvPr>
        </p:nvSpPr>
        <p:spPr>
          <a:xfrm>
            <a:off x="1206500" y="4248504"/>
            <a:ext cx="21971000" cy="1789172"/>
          </a:xfrm>
          <a:prstGeom prst="rect">
            <a:avLst/>
          </a:prstGeom>
        </p:spPr>
        <p:txBody>
          <a:bodyPr/>
          <a:lstStyle/>
          <a:p>
            <a:pPr lvl="1"/>
            <a:r>
              <a:t>当项目中，2个不同模块中出现了一模一样的业务代码时….</a:t>
            </a:r>
          </a:p>
        </p:txBody>
      </p:sp>
      <p:sp>
        <p:nvSpPr>
          <p:cNvPr id="173" name="//  删除 个人信息…"/>
          <p:cNvSpPr txBox="1"/>
          <p:nvPr/>
        </p:nvSpPr>
        <p:spPr>
          <a:xfrm>
            <a:off x="6348788" y="6528120"/>
            <a:ext cx="11686424" cy="3696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1219200" indent="-609600" algn="l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4800"/>
            </a:pPr>
            <a:r>
              <a:t>  //  </a:t>
            </a:r>
            <a:r>
              <a:rPr sz="4200"/>
              <a:t>删除 个人信息</a:t>
            </a:r>
            <a:endParaRPr sz="8700">
              <a:solidFill>
                <a:srgbClr val="BBBBBB"/>
              </a:solidFill>
            </a:endParaRPr>
          </a:p>
          <a:p>
            <a:pPr lvl="3" algn="l" defTabSz="457200">
              <a:lnSpc>
                <a:spcPts val="7900"/>
              </a:lnSpc>
              <a:defRPr sz="5100">
                <a:solidFill>
                  <a:srgbClr val="36F9F6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FEDE5D"/>
                </a:solidFill>
              </a:rPr>
              <a:t>const</a:t>
            </a:r>
            <a:r>
              <a:rPr>
                <a:solidFill>
                  <a:srgbClr val="BBBBBB"/>
                </a:solidFill>
              </a:rPr>
              <a:t> </a:t>
            </a:r>
            <a:r>
              <a:t>editForm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FFFFF"/>
                </a:solidFill>
              </a:rPr>
              <a:t>=</a:t>
            </a:r>
            <a:r>
              <a:rPr>
                <a:solidFill>
                  <a:srgbClr val="BBBBBB"/>
                </a:solidFill>
              </a:rPr>
              <a:t> () </a:t>
            </a:r>
            <a:r>
              <a:rPr>
                <a:solidFill>
                  <a:srgbClr val="FEDE5D"/>
                </a:solidFill>
              </a:rPr>
              <a:t>=&gt;</a:t>
            </a:r>
            <a:r>
              <a:rPr>
                <a:solidFill>
                  <a:srgbClr val="BBBBBB"/>
                </a:solidFill>
              </a:rPr>
              <a:t> {</a:t>
            </a:r>
            <a:endParaRPr>
              <a:solidFill>
                <a:srgbClr val="BBBBBB"/>
              </a:solidFill>
            </a:endParaRPr>
          </a:p>
          <a:p>
            <a:pPr lvl="3" algn="l" defTabSz="457200">
              <a:lnSpc>
                <a:spcPts val="7900"/>
              </a:lnSpc>
              <a:defRPr sz="5100">
                <a:solidFill>
                  <a:srgbClr val="36F9F6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rPr>
                <a:solidFill>
                  <a:srgbClr val="BBBBBB"/>
                </a:solidFill>
              </a:rPr>
              <a:t>  </a:t>
            </a:r>
            <a:r>
              <a:t>getListApi</a:t>
            </a:r>
            <a:r>
              <a:rPr>
                <a:solidFill>
                  <a:srgbClr val="BBBBBB"/>
                </a:solidFill>
              </a:rPr>
              <a:t>()</a:t>
            </a:r>
            <a:endParaRPr>
              <a:solidFill>
                <a:srgbClr val="BBBBBB"/>
              </a:solidFill>
            </a:endParaRPr>
          </a:p>
          <a:p>
            <a:pPr lvl="3" algn="l" defTabSz="457200">
              <a:lnSpc>
                <a:spcPts val="7900"/>
              </a:lnSpc>
              <a:defRPr sz="5100">
                <a:solidFill>
                  <a:srgbClr val="BBBBBB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重复的代码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重复的代码</a:t>
            </a:r>
          </a:p>
        </p:txBody>
      </p:sp>
      <p:sp>
        <p:nvSpPr>
          <p:cNvPr id="176" name="但是爽是真的爽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但是爽是真的爽</a:t>
            </a:r>
          </a:p>
        </p:txBody>
      </p:sp>
      <p:sp>
        <p:nvSpPr>
          <p:cNvPr id="177" name="文本溢出的代码，一个工程中可能存在几十处…"/>
          <p:cNvSpPr txBox="1"/>
          <p:nvPr>
            <p:ph type="body" sz="quarter" idx="1"/>
          </p:nvPr>
        </p:nvSpPr>
        <p:spPr>
          <a:xfrm>
            <a:off x="1206500" y="4248504"/>
            <a:ext cx="21971000" cy="1268091"/>
          </a:xfrm>
          <a:prstGeom prst="rect">
            <a:avLst/>
          </a:prstGeom>
        </p:spPr>
        <p:txBody>
          <a:bodyPr/>
          <a:lstStyle/>
          <a:p>
            <a:pPr/>
            <a:r>
              <a:t>文本溢出的代码，一个工程中可能存在几十处…</a:t>
            </a:r>
          </a:p>
        </p:txBody>
      </p:sp>
      <p:sp>
        <p:nvSpPr>
          <p:cNvPr id="178" name="white-space: nowrap…"/>
          <p:cNvSpPr txBox="1"/>
          <p:nvPr/>
        </p:nvSpPr>
        <p:spPr>
          <a:xfrm>
            <a:off x="8360019" y="6750909"/>
            <a:ext cx="7663962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6800"/>
              </a:lnSpc>
              <a:defRPr sz="4200">
                <a:solidFill>
                  <a:srgbClr val="72F1B8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white-space</a:t>
            </a:r>
            <a:r>
              <a:rPr>
                <a:solidFill>
                  <a:srgbClr val="B6B1B1"/>
                </a:solidFill>
              </a:rPr>
              <a:t>:</a:t>
            </a:r>
            <a:r>
              <a:rPr>
                <a:solidFill>
                  <a:srgbClr val="BBBBBB"/>
                </a:solidFill>
              </a:rPr>
              <a:t> </a:t>
            </a:r>
            <a:r>
              <a:rPr>
                <a:solidFill>
                  <a:srgbClr val="FE4450"/>
                </a:solidFill>
              </a:rPr>
              <a:t>nowrap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72F1B8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overflow</a:t>
            </a:r>
            <a:r>
              <a:rPr>
                <a:solidFill>
                  <a:srgbClr val="BBBBBB"/>
                </a:solidFill>
              </a:rPr>
              <a:t>: </a:t>
            </a:r>
            <a:r>
              <a:rPr>
                <a:solidFill>
                  <a:srgbClr val="FE4450"/>
                </a:solidFill>
              </a:rPr>
              <a:t>hidden</a:t>
            </a:r>
            <a:endParaRPr>
              <a:solidFill>
                <a:srgbClr val="BBBBBB"/>
              </a:solidFill>
            </a:endParaRPr>
          </a:p>
          <a:p>
            <a:pPr algn="l" defTabSz="457200">
              <a:lnSpc>
                <a:spcPts val="6800"/>
              </a:lnSpc>
              <a:defRPr sz="4200">
                <a:solidFill>
                  <a:srgbClr val="72F1B8"/>
                </a:solidFill>
                <a:latin typeface="Fira Code Regular"/>
                <a:ea typeface="Fira Code Regular"/>
                <a:cs typeface="Fira Code Regular"/>
                <a:sym typeface="Fira Code Regular"/>
              </a:defRPr>
            </a:pPr>
            <a:r>
              <a:t>text-overflow</a:t>
            </a:r>
            <a:r>
              <a:rPr>
                <a:solidFill>
                  <a:srgbClr val="BBBBBB"/>
                </a:solidFill>
              </a:rPr>
              <a:t>: </a:t>
            </a:r>
            <a:r>
              <a:rPr>
                <a:solidFill>
                  <a:srgbClr val="FE4450"/>
                </a:solidFill>
              </a:rPr>
              <a:t>ellipsis</a:t>
            </a:r>
            <a:endParaRPr>
              <a:solidFill>
                <a:srgbClr val="BBBBBB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IDE不统一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IDE不统一</a:t>
            </a:r>
          </a:p>
        </p:txBody>
      </p:sp>
      <p:sp>
        <p:nvSpPr>
          <p:cNvPr id="181" name="Vscode这么香，用起来啊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Vscode这么香，用起来啊</a:t>
            </a:r>
          </a:p>
        </p:txBody>
      </p:sp>
      <p:sp>
        <p:nvSpPr>
          <p:cNvPr id="182" name="如果都使用同样的IDE，那么工程中的editorconfig也没有存在的必要了😂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如果都使用同样的IDE，那么工程中的editorconfig也没有存在的必要了😂</a:t>
            </a:r>
          </a:p>
          <a:p>
            <a:pPr/>
            <a:r>
              <a:t>基于IDE可以做一系列拓展，代码提示/代码生成/根据api生成ui页面，并且自动把接口对好…</a:t>
            </a:r>
          </a:p>
          <a:p>
            <a:pPr/>
            <a:r>
              <a:t>风格统一的其中一种解决办法也就是统一IDE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风格不统一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风格不统一</a:t>
            </a:r>
          </a:p>
        </p:txBody>
      </p:sp>
      <p:sp>
        <p:nvSpPr>
          <p:cNvPr id="185" name="他说喜欢callback，我喜欢promise怎么办🐶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他说喜欢callback，我喜欢promise怎么办🐶</a:t>
            </a:r>
          </a:p>
        </p:txBody>
      </p:sp>
      <p:sp>
        <p:nvSpPr>
          <p:cNvPr id="186" name="小明：我这缩进是3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小明：我这缩进是3</a:t>
            </a:r>
          </a:p>
          <a:p>
            <a:pPr/>
            <a:r>
              <a:t>小红：我这文件底部没有换行</a:t>
            </a:r>
          </a:p>
          <a:p>
            <a:pPr/>
            <a:r>
              <a:t>小蓝：我这换行类型是lf</a:t>
            </a:r>
          </a:p>
          <a:p>
            <a:pPr/>
            <a:r>
              <a:t>小紫：我这用space缩进</a:t>
            </a:r>
          </a:p>
          <a:p>
            <a:pPr/>
            <a:r>
              <a:t>…一个月后</a:t>
            </a:r>
          </a:p>
          <a:p>
            <a:pPr/>
            <a:r>
              <a:t>版本库里面的代码都是牛鬼蛇神，虽说能维护，但是强迫症表示很别扭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